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62" r:id="rId4"/>
    <p:sldId id="257" r:id="rId5"/>
    <p:sldId id="260" r:id="rId6"/>
    <p:sldId id="261" r:id="rId7"/>
    <p:sldId id="264" r:id="rId8"/>
    <p:sldId id="272" r:id="rId9"/>
    <p:sldId id="265" r:id="rId10"/>
    <p:sldId id="266" r:id="rId11"/>
    <p:sldId id="267" r:id="rId12"/>
    <p:sldId id="270" r:id="rId13"/>
    <p:sldId id="268" r:id="rId14"/>
    <p:sldId id="269" r:id="rId15"/>
    <p:sldId id="26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13-May-20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13-May-20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13-May-20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13-May-20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13-May-20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13-May-20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13-May-20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13-May-20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13-May-20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13-May-20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13-May-20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13-May-20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13-May-20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13-May-20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13-May-20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13-May-20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13-May-20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13-May-20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4C239-D58E-4033-9F40-F382D6800450}"/>
              </a:ext>
            </a:extLst>
          </p:cNvPr>
          <p:cNvSpPr>
            <a:spLocks noGrp="1"/>
          </p:cNvSpPr>
          <p:nvPr>
            <p:ph type="ctrTitle"/>
          </p:nvPr>
        </p:nvSpPr>
        <p:spPr>
          <a:xfrm>
            <a:off x="1433248" y="1828794"/>
            <a:ext cx="8825658" cy="2077280"/>
          </a:xfrm>
        </p:spPr>
        <p:txBody>
          <a:bodyPr/>
          <a:lstStyle/>
          <a:p>
            <a:pPr algn="ctr"/>
            <a:r>
              <a:rPr lang="en-US" sz="4800" dirty="0">
                <a:latin typeface="Times New Roman" panose="02020603050405020304" pitchFamily="18" charset="0"/>
                <a:cs typeface="Times New Roman" panose="02020603050405020304" pitchFamily="18" charset="0"/>
              </a:rPr>
              <a:t>TITIAN</a:t>
            </a:r>
            <a:br>
              <a:rPr lang="en-US" sz="48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(1488/90-1576)</a:t>
            </a:r>
            <a:br>
              <a:rPr lang="en-US" sz="4800" dirty="0">
                <a:latin typeface="Times New Roman" panose="02020603050405020304" pitchFamily="18" charset="0"/>
                <a:cs typeface="Times New Roman" panose="02020603050405020304" pitchFamily="18" charset="0"/>
              </a:rPr>
            </a:br>
            <a:endParaRPr lang="en-US" sz="48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8E5AFC49-3E49-4959-A48F-39E58142B20C}"/>
              </a:ext>
            </a:extLst>
          </p:cNvPr>
          <p:cNvSpPr>
            <a:spLocks noGrp="1"/>
          </p:cNvSpPr>
          <p:nvPr>
            <p:ph type="subTitle" idx="1"/>
          </p:nvPr>
        </p:nvSpPr>
        <p:spPr>
          <a:xfrm>
            <a:off x="1632035" y="4167781"/>
            <a:ext cx="8825658" cy="2077280"/>
          </a:xfrm>
        </p:spPr>
        <p:txBody>
          <a:bodyPr>
            <a:normAutofit/>
          </a:bodyPr>
          <a:lstStyle/>
          <a:p>
            <a:pPr algn="ctr"/>
            <a:r>
              <a:rPr lang="en-US" sz="2200" dirty="0">
                <a:latin typeface="Times New Roman" panose="02020603050405020304" pitchFamily="18" charset="0"/>
                <a:cs typeface="Times New Roman" panose="02020603050405020304" pitchFamily="18" charset="0"/>
              </a:rPr>
              <a:t>History of Western Art</a:t>
            </a:r>
          </a:p>
          <a:p>
            <a:pPr algn="ctr"/>
            <a:r>
              <a:rPr lang="en-US" sz="2200" dirty="0">
                <a:latin typeface="Times New Roman" panose="02020603050405020304" pitchFamily="18" charset="0"/>
                <a:cs typeface="Times New Roman" panose="02020603050405020304" pitchFamily="18" charset="0"/>
              </a:rPr>
              <a:t>BFA-II (Visual Arts)</a:t>
            </a:r>
          </a:p>
          <a:p>
            <a:pPr algn="ctr"/>
            <a:r>
              <a:rPr lang="en-US" sz="2200" dirty="0">
                <a:latin typeface="Times New Roman" panose="02020603050405020304" pitchFamily="18" charset="0"/>
                <a:cs typeface="Times New Roman" panose="02020603050405020304" pitchFamily="18" charset="0"/>
              </a:rPr>
              <a:t>Course Incharge: Ms. Farah Khan</a:t>
            </a:r>
          </a:p>
          <a:p>
            <a:pPr algn="ctr"/>
            <a:r>
              <a:rPr lang="en-US" sz="2200" dirty="0">
                <a:latin typeface="Times New Roman" panose="02020603050405020304" pitchFamily="18" charset="0"/>
                <a:cs typeface="Times New Roman" panose="02020603050405020304" pitchFamily="18" charset="0"/>
              </a:rPr>
              <a:t>Institute of Design &amp; Visual Arts (LCWU)</a:t>
            </a:r>
          </a:p>
        </p:txBody>
      </p:sp>
    </p:spTree>
    <p:extLst>
      <p:ext uri="{BB962C8B-B14F-4D97-AF65-F5344CB8AC3E}">
        <p14:creationId xmlns:p14="http://schemas.microsoft.com/office/powerpoint/2010/main" val="3388169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BB874-5412-4545-8265-594CDD3C4ED0}"/>
              </a:ext>
            </a:extLst>
          </p:cNvPr>
          <p:cNvSpPr>
            <a:spLocks noGrp="1"/>
          </p:cNvSpPr>
          <p:nvPr>
            <p:ph type="title"/>
          </p:nvPr>
        </p:nvSpPr>
        <p:spPr>
          <a:xfrm>
            <a:off x="1683026" y="81657"/>
            <a:ext cx="8381060" cy="514691"/>
          </a:xfrm>
        </p:spPr>
        <p:txBody>
          <a:bodyPr/>
          <a:lstStyle/>
          <a:p>
            <a:pPr algn="ctr"/>
            <a:r>
              <a:rPr lang="en-US" sz="3200" dirty="0">
                <a:latin typeface="Times New Roman" panose="02020603050405020304" pitchFamily="18" charset="0"/>
                <a:cs typeface="Times New Roman" panose="02020603050405020304" pitchFamily="18" charset="0"/>
              </a:rPr>
              <a:t>The Assumption of the Virgin (1516-1518)</a:t>
            </a:r>
          </a:p>
        </p:txBody>
      </p:sp>
      <p:pic>
        <p:nvPicPr>
          <p:cNvPr id="7" name="Content Placeholder 6">
            <a:extLst>
              <a:ext uri="{FF2B5EF4-FFF2-40B4-BE49-F238E27FC236}">
                <a16:creationId xmlns:a16="http://schemas.microsoft.com/office/drawing/2014/main" id="{142BB362-F866-4FDB-B9D2-6FCA6E0C789E}"/>
              </a:ext>
            </a:extLst>
          </p:cNvPr>
          <p:cNvPicPr>
            <a:picLocks noGrp="1" noChangeAspect="1"/>
          </p:cNvPicPr>
          <p:nvPr>
            <p:ph idx="1"/>
          </p:nvPr>
        </p:nvPicPr>
        <p:blipFill rotWithShape="1">
          <a:blip r:embed="rId2"/>
          <a:srcRect l="-382" t="2529" r="-165" b="2571"/>
          <a:stretch/>
        </p:blipFill>
        <p:spPr>
          <a:xfrm>
            <a:off x="6294784" y="662608"/>
            <a:ext cx="3483510" cy="6049618"/>
          </a:xfrm>
        </p:spPr>
      </p:pic>
      <p:sp>
        <p:nvSpPr>
          <p:cNvPr id="3" name="Rectangle 2">
            <a:extLst>
              <a:ext uri="{FF2B5EF4-FFF2-40B4-BE49-F238E27FC236}">
                <a16:creationId xmlns:a16="http://schemas.microsoft.com/office/drawing/2014/main" id="{AAE22C05-9BAA-4224-B012-6FEFBCD948D1}"/>
              </a:ext>
            </a:extLst>
          </p:cNvPr>
          <p:cNvSpPr/>
          <p:nvPr/>
        </p:nvSpPr>
        <p:spPr>
          <a:xfrm>
            <a:off x="583095" y="596349"/>
            <a:ext cx="4174435" cy="6186309"/>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Titian’s first major public commission in Venice, the Assumption of the Virgin</a:t>
            </a:r>
          </a:p>
          <a:p>
            <a:r>
              <a:rPr lang="en-US" sz="2200" dirty="0">
                <a:latin typeface="Times New Roman" panose="02020603050405020304" pitchFamily="18" charset="0"/>
                <a:cs typeface="Times New Roman" panose="02020603050405020304" pitchFamily="18" charset="0"/>
              </a:rPr>
              <a:t> for the high altar of Santa Maria Gloriosa </a:t>
            </a:r>
            <a:r>
              <a:rPr lang="en-US" sz="2200" dirty="0" err="1">
                <a:latin typeface="Times New Roman" panose="02020603050405020304" pitchFamily="18" charset="0"/>
                <a:cs typeface="Times New Roman" panose="02020603050405020304" pitchFamily="18" charset="0"/>
              </a:rPr>
              <a:t>dei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Frari</a:t>
            </a:r>
            <a:r>
              <a:rPr lang="en-US" sz="2200" dirty="0">
                <a:latin typeface="Times New Roman" panose="02020603050405020304" pitchFamily="18" charset="0"/>
                <a:cs typeface="Times New Roman" panose="02020603050405020304" pitchFamily="18" charset="0"/>
              </a:rPr>
              <a:t> (1516–18), established his place as the leading painter of the city. Contemporaries noted that some viewers were uneasy with its novel portrayal of the dynamically twisting Virgin and the gesticulating apostles below. It broke with tradition as well in the heroic scale of the figures and the use of bold color. The </a:t>
            </a:r>
            <a:r>
              <a:rPr lang="en-US" sz="2200" i="1" dirty="0">
                <a:latin typeface="Times New Roman" panose="02020603050405020304" pitchFamily="18" charset="0"/>
                <a:cs typeface="Times New Roman" panose="02020603050405020304" pitchFamily="18" charset="0"/>
              </a:rPr>
              <a:t>Assumption</a:t>
            </a:r>
            <a:r>
              <a:rPr lang="en-US" sz="2200" dirty="0">
                <a:latin typeface="Times New Roman" panose="02020603050405020304" pitchFamily="18" charset="0"/>
                <a:cs typeface="Times New Roman" panose="02020603050405020304" pitchFamily="18" charset="0"/>
              </a:rPr>
              <a:t> can be seen from the far end of the church, drawing the eye to the sacred space of the altar. </a:t>
            </a:r>
          </a:p>
        </p:txBody>
      </p:sp>
    </p:spTree>
    <p:extLst>
      <p:ext uri="{BB962C8B-B14F-4D97-AF65-F5344CB8AC3E}">
        <p14:creationId xmlns:p14="http://schemas.microsoft.com/office/powerpoint/2010/main" val="907905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BB874-5412-4545-8265-594CDD3C4ED0}"/>
              </a:ext>
            </a:extLst>
          </p:cNvPr>
          <p:cNvSpPr>
            <a:spLocks noGrp="1"/>
          </p:cNvSpPr>
          <p:nvPr>
            <p:ph type="title"/>
          </p:nvPr>
        </p:nvSpPr>
        <p:spPr>
          <a:xfrm>
            <a:off x="1683026" y="94909"/>
            <a:ext cx="8381060" cy="514691"/>
          </a:xfrm>
        </p:spPr>
        <p:txBody>
          <a:bodyPr/>
          <a:lstStyle/>
          <a:p>
            <a:pPr algn="ctr"/>
            <a:r>
              <a:rPr lang="en-US" sz="3200" dirty="0">
                <a:latin typeface="Times New Roman" panose="02020603050405020304" pitchFamily="18" charset="0"/>
                <a:cs typeface="Times New Roman" panose="02020603050405020304" pitchFamily="18" charset="0"/>
              </a:rPr>
              <a:t>Venus of Urbino (1534)</a:t>
            </a:r>
          </a:p>
        </p:txBody>
      </p:sp>
      <p:pic>
        <p:nvPicPr>
          <p:cNvPr id="7" name="Content Placeholder 6">
            <a:extLst>
              <a:ext uri="{FF2B5EF4-FFF2-40B4-BE49-F238E27FC236}">
                <a16:creationId xmlns:a16="http://schemas.microsoft.com/office/drawing/2014/main" id="{86CF446A-B145-4C6E-86B8-57F70921F31D}"/>
              </a:ext>
            </a:extLst>
          </p:cNvPr>
          <p:cNvPicPr>
            <a:picLocks noGrp="1" noChangeAspect="1"/>
          </p:cNvPicPr>
          <p:nvPr>
            <p:ph idx="1"/>
          </p:nvPr>
        </p:nvPicPr>
        <p:blipFill>
          <a:blip r:embed="rId2"/>
          <a:stretch>
            <a:fillRect/>
          </a:stretch>
        </p:blipFill>
        <p:spPr>
          <a:xfrm>
            <a:off x="3538328" y="753460"/>
            <a:ext cx="8136834" cy="5717196"/>
          </a:xfrm>
        </p:spPr>
      </p:pic>
      <p:sp>
        <p:nvSpPr>
          <p:cNvPr id="3" name="Rectangle 2">
            <a:extLst>
              <a:ext uri="{FF2B5EF4-FFF2-40B4-BE49-F238E27FC236}">
                <a16:creationId xmlns:a16="http://schemas.microsoft.com/office/drawing/2014/main" id="{2B92E48F-3661-4DA7-A896-334D31595DB6}"/>
              </a:ext>
            </a:extLst>
          </p:cNvPr>
          <p:cNvSpPr/>
          <p:nvPr/>
        </p:nvSpPr>
        <p:spPr>
          <a:xfrm>
            <a:off x="344557" y="662608"/>
            <a:ext cx="2743201" cy="5847755"/>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Venus, the mythological goddess of love, is the protagonist of a number of works by Titian, the best known probably being the so-called ’Venus of Urbino’</a:t>
            </a:r>
          </a:p>
          <a:p>
            <a:r>
              <a:rPr lang="en-US" sz="2200" dirty="0">
                <a:latin typeface="Times New Roman" panose="02020603050405020304" pitchFamily="18" charset="0"/>
                <a:cs typeface="Times New Roman" panose="02020603050405020304" pitchFamily="18" charset="0"/>
              </a:rPr>
              <a:t> (Galleria degli Uffizi, Florence). Painted for Francesco Maria I della Rovere’s private chambers, this reclining nude</a:t>
            </a:r>
          </a:p>
          <a:p>
            <a:r>
              <a:rPr lang="en-US" sz="2200" dirty="0">
                <a:latin typeface="Times New Roman" panose="02020603050405020304" pitchFamily="18" charset="0"/>
                <a:cs typeface="Times New Roman" panose="02020603050405020304" pitchFamily="18" charset="0"/>
              </a:rPr>
              <a:t> is at once idealized and erotic.</a:t>
            </a:r>
          </a:p>
        </p:txBody>
      </p:sp>
    </p:spTree>
    <p:extLst>
      <p:ext uri="{BB962C8B-B14F-4D97-AF65-F5344CB8AC3E}">
        <p14:creationId xmlns:p14="http://schemas.microsoft.com/office/powerpoint/2010/main" val="2500750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BB874-5412-4545-8265-594CDD3C4ED0}"/>
              </a:ext>
            </a:extLst>
          </p:cNvPr>
          <p:cNvSpPr>
            <a:spLocks noGrp="1"/>
          </p:cNvSpPr>
          <p:nvPr>
            <p:ph type="title"/>
          </p:nvPr>
        </p:nvSpPr>
        <p:spPr>
          <a:xfrm>
            <a:off x="1683026" y="94909"/>
            <a:ext cx="8381060" cy="514691"/>
          </a:xfrm>
        </p:spPr>
        <p:txBody>
          <a:bodyPr/>
          <a:lstStyle/>
          <a:p>
            <a:pPr algn="ctr"/>
            <a:r>
              <a:rPr lang="en-US" sz="3200" dirty="0">
                <a:latin typeface="Times New Roman" panose="02020603050405020304" pitchFamily="18" charset="0"/>
                <a:cs typeface="Times New Roman" panose="02020603050405020304" pitchFamily="18" charset="0"/>
              </a:rPr>
              <a:t>Portrait of Charles V at Horseback (1548)</a:t>
            </a:r>
          </a:p>
        </p:txBody>
      </p:sp>
      <p:pic>
        <p:nvPicPr>
          <p:cNvPr id="7" name="Content Placeholder 6">
            <a:extLst>
              <a:ext uri="{FF2B5EF4-FFF2-40B4-BE49-F238E27FC236}">
                <a16:creationId xmlns:a16="http://schemas.microsoft.com/office/drawing/2014/main" id="{DC39F081-1253-40CD-B83F-CAA4F5EF50AF}"/>
              </a:ext>
            </a:extLst>
          </p:cNvPr>
          <p:cNvPicPr>
            <a:picLocks noGrp="1" noChangeAspect="1"/>
          </p:cNvPicPr>
          <p:nvPr>
            <p:ph idx="1"/>
          </p:nvPr>
        </p:nvPicPr>
        <p:blipFill>
          <a:blip r:embed="rId2"/>
          <a:stretch>
            <a:fillRect/>
          </a:stretch>
        </p:blipFill>
        <p:spPr>
          <a:xfrm>
            <a:off x="3458817" y="837268"/>
            <a:ext cx="4797287" cy="5694109"/>
          </a:xfrm>
        </p:spPr>
      </p:pic>
    </p:spTree>
    <p:extLst>
      <p:ext uri="{BB962C8B-B14F-4D97-AF65-F5344CB8AC3E}">
        <p14:creationId xmlns:p14="http://schemas.microsoft.com/office/powerpoint/2010/main" val="1656596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BB874-5412-4545-8265-594CDD3C4ED0}"/>
              </a:ext>
            </a:extLst>
          </p:cNvPr>
          <p:cNvSpPr>
            <a:spLocks noGrp="1"/>
          </p:cNvSpPr>
          <p:nvPr>
            <p:ph type="title"/>
          </p:nvPr>
        </p:nvSpPr>
        <p:spPr>
          <a:xfrm>
            <a:off x="1683026" y="94909"/>
            <a:ext cx="8381060" cy="514691"/>
          </a:xfrm>
        </p:spPr>
        <p:txBody>
          <a:bodyPr/>
          <a:lstStyle/>
          <a:p>
            <a:pPr algn="ctr"/>
            <a:r>
              <a:rPr lang="en-US" sz="3200" dirty="0">
                <a:latin typeface="Times New Roman" panose="02020603050405020304" pitchFamily="18" charset="0"/>
                <a:cs typeface="Times New Roman" panose="02020603050405020304" pitchFamily="18" charset="0"/>
              </a:rPr>
              <a:t>Venus and Adonis (1554)</a:t>
            </a:r>
          </a:p>
        </p:txBody>
      </p:sp>
      <p:pic>
        <p:nvPicPr>
          <p:cNvPr id="7" name="Content Placeholder 6">
            <a:extLst>
              <a:ext uri="{FF2B5EF4-FFF2-40B4-BE49-F238E27FC236}">
                <a16:creationId xmlns:a16="http://schemas.microsoft.com/office/drawing/2014/main" id="{643B0744-82EB-4611-8695-094AF5C9593A}"/>
              </a:ext>
            </a:extLst>
          </p:cNvPr>
          <p:cNvPicPr>
            <a:picLocks noGrp="1" noChangeAspect="1"/>
          </p:cNvPicPr>
          <p:nvPr>
            <p:ph idx="1"/>
          </p:nvPr>
        </p:nvPicPr>
        <p:blipFill rotWithShape="1">
          <a:blip r:embed="rId2"/>
          <a:srcRect l="2320" t="854" r="1055" b="1245"/>
          <a:stretch/>
        </p:blipFill>
        <p:spPr>
          <a:xfrm>
            <a:off x="3034748" y="820796"/>
            <a:ext cx="6215269" cy="5686021"/>
          </a:xfrm>
        </p:spPr>
      </p:pic>
    </p:spTree>
    <p:extLst>
      <p:ext uri="{BB962C8B-B14F-4D97-AF65-F5344CB8AC3E}">
        <p14:creationId xmlns:p14="http://schemas.microsoft.com/office/powerpoint/2010/main" val="647790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BB874-5412-4545-8265-594CDD3C4ED0}"/>
              </a:ext>
            </a:extLst>
          </p:cNvPr>
          <p:cNvSpPr>
            <a:spLocks noGrp="1"/>
          </p:cNvSpPr>
          <p:nvPr>
            <p:ph type="title"/>
          </p:nvPr>
        </p:nvSpPr>
        <p:spPr>
          <a:xfrm>
            <a:off x="1683026" y="94909"/>
            <a:ext cx="8381060" cy="514691"/>
          </a:xfrm>
        </p:spPr>
        <p:txBody>
          <a:bodyPr/>
          <a:lstStyle/>
          <a:p>
            <a:pPr algn="ctr"/>
            <a:r>
              <a:rPr lang="en-US" sz="3200" dirty="0">
                <a:latin typeface="Times New Roman" panose="02020603050405020304" pitchFamily="18" charset="0"/>
                <a:cs typeface="Times New Roman" panose="02020603050405020304" pitchFamily="18" charset="0"/>
              </a:rPr>
              <a:t>Pieta (1575-76)</a:t>
            </a:r>
          </a:p>
        </p:txBody>
      </p:sp>
      <p:pic>
        <p:nvPicPr>
          <p:cNvPr id="7" name="Content Placeholder 6">
            <a:extLst>
              <a:ext uri="{FF2B5EF4-FFF2-40B4-BE49-F238E27FC236}">
                <a16:creationId xmlns:a16="http://schemas.microsoft.com/office/drawing/2014/main" id="{2E8343C5-C343-4C25-8421-9DD5B0489258}"/>
              </a:ext>
            </a:extLst>
          </p:cNvPr>
          <p:cNvPicPr>
            <a:picLocks noGrp="1" noChangeAspect="1"/>
          </p:cNvPicPr>
          <p:nvPr>
            <p:ph idx="1"/>
          </p:nvPr>
        </p:nvPicPr>
        <p:blipFill>
          <a:blip r:embed="rId2"/>
          <a:stretch>
            <a:fillRect/>
          </a:stretch>
        </p:blipFill>
        <p:spPr>
          <a:xfrm>
            <a:off x="2981739" y="816008"/>
            <a:ext cx="5751443" cy="5722829"/>
          </a:xfrm>
        </p:spPr>
      </p:pic>
    </p:spTree>
    <p:extLst>
      <p:ext uri="{BB962C8B-B14F-4D97-AF65-F5344CB8AC3E}">
        <p14:creationId xmlns:p14="http://schemas.microsoft.com/office/powerpoint/2010/main" val="451987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ED7972-96F9-464F-96FD-9BB4763700FB}"/>
              </a:ext>
            </a:extLst>
          </p:cNvPr>
          <p:cNvSpPr>
            <a:spLocks noGrp="1"/>
          </p:cNvSpPr>
          <p:nvPr>
            <p:ph idx="1"/>
          </p:nvPr>
        </p:nvSpPr>
        <p:spPr>
          <a:xfrm>
            <a:off x="1646652" y="2529995"/>
            <a:ext cx="8946541" cy="2148021"/>
          </a:xfrm>
        </p:spPr>
        <p:txBody>
          <a:bodyPr>
            <a:normAutofit/>
          </a:bodyPr>
          <a:lstStyle/>
          <a:p>
            <a:pPr marL="0" indent="0" algn="ctr">
              <a:buNone/>
            </a:pP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Art is Stronger than Nature</a:t>
            </a:r>
            <a:r>
              <a:rPr lang="en-US" sz="2400" dirty="0">
                <a:latin typeface="Times New Roman" panose="02020603050405020304" pitchFamily="18" charset="0"/>
                <a:cs typeface="Times New Roman" panose="02020603050405020304" pitchFamily="18" charset="0"/>
              </a:rPr>
              <a:t>”</a:t>
            </a:r>
          </a:p>
          <a:p>
            <a:pPr marL="0" indent="0" algn="ctr">
              <a:buNone/>
            </a:pPr>
            <a:r>
              <a:rPr lang="en-US" sz="2400" dirty="0">
                <a:latin typeface="Times New Roman" panose="02020603050405020304" pitchFamily="18" charset="0"/>
                <a:cs typeface="Times New Roman" panose="02020603050405020304" pitchFamily="18" charset="0"/>
              </a:rPr>
              <a:t>(Titian)</a:t>
            </a:r>
          </a:p>
        </p:txBody>
      </p:sp>
    </p:spTree>
    <p:extLst>
      <p:ext uri="{BB962C8B-B14F-4D97-AF65-F5344CB8AC3E}">
        <p14:creationId xmlns:p14="http://schemas.microsoft.com/office/powerpoint/2010/main" val="2456195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BB874-5412-4545-8265-594CDD3C4ED0}"/>
              </a:ext>
            </a:extLst>
          </p:cNvPr>
          <p:cNvSpPr>
            <a:spLocks noGrp="1"/>
          </p:cNvSpPr>
          <p:nvPr>
            <p:ph type="title"/>
          </p:nvPr>
        </p:nvSpPr>
        <p:spPr>
          <a:xfrm>
            <a:off x="1683026" y="81657"/>
            <a:ext cx="8381060" cy="514691"/>
          </a:xfrm>
        </p:spPr>
        <p:txBody>
          <a:bodyPr/>
          <a:lstStyle/>
          <a:p>
            <a:pPr algn="ctr"/>
            <a:r>
              <a:rPr lang="en-US" sz="3200" dirty="0">
                <a:latin typeface="Times New Roman" panose="02020603050405020304" pitchFamily="18" charset="0"/>
                <a:cs typeface="Times New Roman" panose="02020603050405020304" pitchFamily="18" charset="0"/>
              </a:rPr>
              <a:t>Self Portrait</a:t>
            </a:r>
          </a:p>
        </p:txBody>
      </p:sp>
      <p:pic>
        <p:nvPicPr>
          <p:cNvPr id="6" name="Content Placeholder 5">
            <a:extLst>
              <a:ext uri="{FF2B5EF4-FFF2-40B4-BE49-F238E27FC236}">
                <a16:creationId xmlns:a16="http://schemas.microsoft.com/office/drawing/2014/main" id="{086C5FA5-0512-4FE0-90A1-421EC0CBD67E}"/>
              </a:ext>
            </a:extLst>
          </p:cNvPr>
          <p:cNvPicPr>
            <a:picLocks noGrp="1" noChangeAspect="1"/>
          </p:cNvPicPr>
          <p:nvPr>
            <p:ph idx="1"/>
          </p:nvPr>
        </p:nvPicPr>
        <p:blipFill>
          <a:blip r:embed="rId2"/>
          <a:stretch>
            <a:fillRect/>
          </a:stretch>
        </p:blipFill>
        <p:spPr>
          <a:xfrm>
            <a:off x="4731028" y="697906"/>
            <a:ext cx="5380383" cy="5781905"/>
          </a:xfrm>
        </p:spPr>
      </p:pic>
      <p:sp>
        <p:nvSpPr>
          <p:cNvPr id="3" name="Rectangle 2">
            <a:extLst>
              <a:ext uri="{FF2B5EF4-FFF2-40B4-BE49-F238E27FC236}">
                <a16:creationId xmlns:a16="http://schemas.microsoft.com/office/drawing/2014/main" id="{6B0DE99E-D7E9-4347-830F-1564AF9B88B3}"/>
              </a:ext>
            </a:extLst>
          </p:cNvPr>
          <p:cNvSpPr/>
          <p:nvPr/>
        </p:nvSpPr>
        <p:spPr>
          <a:xfrm>
            <a:off x="1033670" y="1351723"/>
            <a:ext cx="3180521" cy="3816429"/>
          </a:xfrm>
          <a:prstGeom prst="rect">
            <a:avLst/>
          </a:prstGeom>
        </p:spPr>
        <p:txBody>
          <a:bodyPr wrap="square">
            <a:spAutoFit/>
          </a:bodyPr>
          <a:lstStyle/>
          <a:p>
            <a:r>
              <a:rPr lang="en-US" sz="2200" i="1" dirty="0">
                <a:latin typeface="Times New Roman" panose="02020603050405020304" pitchFamily="18" charset="0"/>
                <a:cs typeface="Times New Roman" panose="02020603050405020304" pitchFamily="18" charset="0"/>
              </a:rPr>
              <a:t>The Italian painter Titian (c. 1488/90-1576) was a great master of religious art, a portraitist in demand all over Europe, and the creator of mythological compositions which for inventiveness and decorative beauty have never been surpassed.</a:t>
            </a:r>
          </a:p>
        </p:txBody>
      </p:sp>
    </p:spTree>
    <p:extLst>
      <p:ext uri="{BB962C8B-B14F-4D97-AF65-F5344CB8AC3E}">
        <p14:creationId xmlns:p14="http://schemas.microsoft.com/office/powerpoint/2010/main" val="865526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6888A0-6A15-4B80-A8B1-7DD024CC5496}"/>
              </a:ext>
            </a:extLst>
          </p:cNvPr>
          <p:cNvSpPr>
            <a:spLocks noGrp="1"/>
          </p:cNvSpPr>
          <p:nvPr>
            <p:ph idx="1"/>
          </p:nvPr>
        </p:nvSpPr>
        <p:spPr>
          <a:xfrm>
            <a:off x="132520" y="2052919"/>
            <a:ext cx="11834191" cy="2598596"/>
          </a:xfrm>
        </p:spPr>
        <p:txBody>
          <a:bodyPr>
            <a:normAutofit/>
          </a:bodyPr>
          <a:lstStyle/>
          <a:p>
            <a:pPr algn="ctr"/>
            <a:r>
              <a:rPr lang="en-US" sz="2400" dirty="0">
                <a:latin typeface="Times New Roman" panose="02020603050405020304" pitchFamily="18" charset="0"/>
                <a:cs typeface="Times New Roman" panose="02020603050405020304" pitchFamily="18" charset="0"/>
              </a:rPr>
              <a:t>Not every painter has a gift for painting, in fact, many painters are disappointed when they meet with difficulties in art. Painting done under pressure by artists without the necessary talent can only give rise to formlessness, as painting is a profession that requires peace of mind. The painter must always seek the essence of things, always represent the essential characteristics and emotions of the person he is painting.</a:t>
            </a:r>
          </a:p>
          <a:p>
            <a:pPr marL="0" indent="0" algn="ctr">
              <a:buNone/>
            </a:pPr>
            <a:r>
              <a:rPr lang="en-US" sz="2400" dirty="0">
                <a:latin typeface="Times New Roman" panose="02020603050405020304" pitchFamily="18" charset="0"/>
                <a:cs typeface="Times New Roman" panose="02020603050405020304" pitchFamily="18" charset="0"/>
              </a:rPr>
              <a:t>(Titian)</a:t>
            </a:r>
          </a:p>
        </p:txBody>
      </p:sp>
    </p:spTree>
    <p:extLst>
      <p:ext uri="{BB962C8B-B14F-4D97-AF65-F5344CB8AC3E}">
        <p14:creationId xmlns:p14="http://schemas.microsoft.com/office/powerpoint/2010/main" val="3028073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D5F9D-2350-4C32-A286-58099019AE84}"/>
              </a:ext>
            </a:extLst>
          </p:cNvPr>
          <p:cNvSpPr>
            <a:spLocks noGrp="1"/>
          </p:cNvSpPr>
          <p:nvPr>
            <p:ph type="title"/>
          </p:nvPr>
        </p:nvSpPr>
        <p:spPr>
          <a:xfrm>
            <a:off x="1616764" y="2147"/>
            <a:ext cx="8659356" cy="435177"/>
          </a:xfrm>
        </p:spPr>
        <p:txBody>
          <a:bodyPr/>
          <a:lstStyle/>
          <a:p>
            <a:pPr algn="ctr"/>
            <a:r>
              <a:rPr lang="en-US" sz="3200" dirty="0">
                <a:latin typeface="Times New Roman" panose="02020603050405020304" pitchFamily="18" charset="0"/>
                <a:cs typeface="Times New Roman" panose="02020603050405020304" pitchFamily="18" charset="0"/>
              </a:rPr>
              <a:t>TITIAN</a:t>
            </a:r>
          </a:p>
        </p:txBody>
      </p:sp>
      <p:sp>
        <p:nvSpPr>
          <p:cNvPr id="3" name="Content Placeholder 2">
            <a:extLst>
              <a:ext uri="{FF2B5EF4-FFF2-40B4-BE49-F238E27FC236}">
                <a16:creationId xmlns:a16="http://schemas.microsoft.com/office/drawing/2014/main" id="{81469F70-D5ED-4F6A-A62A-BB3C2108295A}"/>
              </a:ext>
            </a:extLst>
          </p:cNvPr>
          <p:cNvSpPr>
            <a:spLocks noGrp="1"/>
          </p:cNvSpPr>
          <p:nvPr>
            <p:ph idx="1"/>
          </p:nvPr>
        </p:nvSpPr>
        <p:spPr>
          <a:xfrm>
            <a:off x="0" y="543340"/>
            <a:ext cx="12138991" cy="6228522"/>
          </a:xfrm>
        </p:spPr>
        <p:txBody>
          <a:bodyPr>
            <a:noAutofit/>
          </a:bodyPr>
          <a:lstStyle/>
          <a:p>
            <a:r>
              <a:rPr lang="en-US" sz="2200" dirty="0" err="1">
                <a:latin typeface="Times New Roman" panose="02020603050405020304" pitchFamily="18" charset="0"/>
                <a:cs typeface="Times New Roman" panose="02020603050405020304" pitchFamily="18" charset="0"/>
              </a:rPr>
              <a:t>Tiziano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Vecellio</a:t>
            </a:r>
            <a:r>
              <a:rPr lang="en-US" sz="2200" dirty="0">
                <a:latin typeface="Times New Roman" panose="02020603050405020304" pitchFamily="18" charset="0"/>
                <a:cs typeface="Times New Roman" panose="02020603050405020304" pitchFamily="18" charset="0"/>
              </a:rPr>
              <a:t>, known as Titian was an Italian painter, the most important member of the 16th-century Venetian school. He was born in </a:t>
            </a:r>
            <a:r>
              <a:rPr lang="en-US" sz="2200" dirty="0" err="1">
                <a:latin typeface="Times New Roman" panose="02020603050405020304" pitchFamily="18" charset="0"/>
                <a:cs typeface="Times New Roman" panose="02020603050405020304" pitchFamily="18" charset="0"/>
              </a:rPr>
              <a:t>Pieve</a:t>
            </a:r>
            <a:r>
              <a:rPr lang="en-US" sz="2200" dirty="0">
                <a:latin typeface="Times New Roman" panose="02020603050405020304" pitchFamily="18" charset="0"/>
                <a:cs typeface="Times New Roman" panose="02020603050405020304" pitchFamily="18" charset="0"/>
              </a:rPr>
              <a:t> di </a:t>
            </a:r>
            <a:r>
              <a:rPr lang="en-US" sz="2200" dirty="0" err="1">
                <a:latin typeface="Times New Roman" panose="02020603050405020304" pitchFamily="18" charset="0"/>
                <a:cs typeface="Times New Roman" panose="02020603050405020304" pitchFamily="18" charset="0"/>
              </a:rPr>
              <a:t>Cadore</a:t>
            </a:r>
            <a:r>
              <a:rPr lang="en-US" sz="2200" dirty="0">
                <a:latin typeface="Times New Roman" panose="02020603050405020304" pitchFamily="18" charset="0"/>
                <a:cs typeface="Times New Roman" panose="02020603050405020304" pitchFamily="18" charset="0"/>
              </a:rPr>
              <a:t>, a small village in the Alps, the son of Gregorio </a:t>
            </a:r>
            <a:r>
              <a:rPr lang="en-US" sz="2200" dirty="0" err="1">
                <a:latin typeface="Times New Roman" panose="02020603050405020304" pitchFamily="18" charset="0"/>
                <a:cs typeface="Times New Roman" panose="02020603050405020304" pitchFamily="18" charset="0"/>
              </a:rPr>
              <a:t>Vecellio</a:t>
            </a:r>
            <a:r>
              <a:rPr lang="en-US" sz="2200" dirty="0">
                <a:latin typeface="Times New Roman" panose="02020603050405020304" pitchFamily="18" charset="0"/>
                <a:cs typeface="Times New Roman" panose="02020603050405020304" pitchFamily="18" charset="0"/>
              </a:rPr>
              <a:t>, a wealthy councilor and captain of the Venetian militia in the region. The exact date of his birth is uncertain, however, modern scholars usually set it between 1488 and 1490. </a:t>
            </a:r>
          </a:p>
          <a:p>
            <a:r>
              <a:rPr lang="en-US" sz="2200" dirty="0">
                <a:latin typeface="Times New Roman" panose="02020603050405020304" pitchFamily="18" charset="0"/>
                <a:cs typeface="Times New Roman" panose="02020603050405020304" pitchFamily="18" charset="0"/>
              </a:rPr>
              <a:t>He was recognized by his contemporaries as “The Sun Amidst Small Stars” (recalling the famous final line of Dante’s Paradiso), Titian was one of the most versatile of Italian painters, equally adept with portraits, landscape backgrounds, and mythological and religious subjects. His painting methods, particularly in the application and use of color, would exercise a profound influence not only on painters of the Italian Renaissance, but on future generations of Western art.</a:t>
            </a:r>
          </a:p>
          <a:p>
            <a:r>
              <a:rPr lang="en-US" sz="2200" dirty="0">
                <a:latin typeface="Times New Roman" panose="02020603050405020304" pitchFamily="18" charset="0"/>
                <a:cs typeface="Times New Roman" panose="02020603050405020304" pitchFamily="18" charset="0"/>
              </a:rPr>
              <a:t>At around the age of ten, he moved to Venice with his elder brother Francesco to take an apprenticeship as a artist. He initially studied mosaic at Sebastiano </a:t>
            </a:r>
            <a:r>
              <a:rPr lang="en-US" sz="2200" dirty="0" err="1">
                <a:latin typeface="Times New Roman" panose="02020603050405020304" pitchFamily="18" charset="0"/>
                <a:cs typeface="Times New Roman" panose="02020603050405020304" pitchFamily="18" charset="0"/>
              </a:rPr>
              <a:t>Zuccato’s</a:t>
            </a:r>
            <a:r>
              <a:rPr lang="en-US" sz="2200" dirty="0">
                <a:latin typeface="Times New Roman" panose="02020603050405020304" pitchFamily="18" charset="0"/>
                <a:cs typeface="Times New Roman" panose="02020603050405020304" pitchFamily="18" charset="0"/>
              </a:rPr>
              <a:t> workshop and was later apprenticed to Gentile Bellini. After Gentile’s death, Titian went to work for his brother Giovanni Bellini, one of the most important painters in Venice at the time. Here he met Giorgione, a previous apprentice of Bellini’s, who helped Titian develop his early style.</a:t>
            </a:r>
          </a:p>
          <a:p>
            <a:r>
              <a:rPr lang="en-US" sz="2200" dirty="0">
                <a:latin typeface="Times New Roman" panose="02020603050405020304" pitchFamily="18" charset="0"/>
                <a:cs typeface="Times New Roman" panose="02020603050405020304" pitchFamily="18" charset="0"/>
              </a:rPr>
              <a:t>With Giorgione, latter he collaborated for work, which was influential for his tonal approach to painting and for his landscape style, which was atmospheric and evocative. The two artists worked in such a similar manner that the line between them has been hard to fix.</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572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D5F9D-2350-4C32-A286-58099019AE84}"/>
              </a:ext>
            </a:extLst>
          </p:cNvPr>
          <p:cNvSpPr>
            <a:spLocks noGrp="1"/>
          </p:cNvSpPr>
          <p:nvPr>
            <p:ph type="title"/>
          </p:nvPr>
        </p:nvSpPr>
        <p:spPr>
          <a:xfrm>
            <a:off x="1616764" y="2147"/>
            <a:ext cx="8659356" cy="435177"/>
          </a:xfrm>
        </p:spPr>
        <p:txBody>
          <a:bodyPr/>
          <a:lstStyle/>
          <a:p>
            <a:pPr algn="ctr"/>
            <a:r>
              <a:rPr lang="en-US" sz="3200" dirty="0">
                <a:latin typeface="Times New Roman" panose="02020603050405020304" pitchFamily="18" charset="0"/>
                <a:cs typeface="Times New Roman" panose="02020603050405020304" pitchFamily="18" charset="0"/>
              </a:rPr>
              <a:t>TITIAN</a:t>
            </a:r>
          </a:p>
        </p:txBody>
      </p:sp>
      <p:sp>
        <p:nvSpPr>
          <p:cNvPr id="3" name="Content Placeholder 2">
            <a:extLst>
              <a:ext uri="{FF2B5EF4-FFF2-40B4-BE49-F238E27FC236}">
                <a16:creationId xmlns:a16="http://schemas.microsoft.com/office/drawing/2014/main" id="{81469F70-D5ED-4F6A-A62A-BB3C2108295A}"/>
              </a:ext>
            </a:extLst>
          </p:cNvPr>
          <p:cNvSpPr>
            <a:spLocks noGrp="1"/>
          </p:cNvSpPr>
          <p:nvPr>
            <p:ph idx="1"/>
          </p:nvPr>
        </p:nvSpPr>
        <p:spPr>
          <a:xfrm>
            <a:off x="0" y="662609"/>
            <a:ext cx="12138991" cy="6029739"/>
          </a:xfrm>
        </p:spPr>
        <p:txBody>
          <a:bodyPr>
            <a:noAutofit/>
          </a:bodyPr>
          <a:lstStyle/>
          <a:p>
            <a:r>
              <a:rPr lang="en-US" sz="2200" dirty="0">
                <a:latin typeface="Times New Roman" panose="02020603050405020304" pitchFamily="18" charset="0"/>
                <a:cs typeface="Times New Roman" panose="02020603050405020304" pitchFamily="18" charset="0"/>
              </a:rPr>
              <a:t>Titian was one of the greatest Renaissance painters who is thought to be responsible for combining High Renaissance and Mannerist ideas for the development of a style ahead of his time. </a:t>
            </a:r>
          </a:p>
          <a:p>
            <a:r>
              <a:rPr lang="en-US" sz="2200" dirty="0">
                <a:latin typeface="Times New Roman" panose="02020603050405020304" pitchFamily="18" charset="0"/>
                <a:cs typeface="Times New Roman" panose="02020603050405020304" pitchFamily="18" charset="0"/>
              </a:rPr>
              <a:t>He was a master of portraiture and dominated Venetian art with his creative abilities. Besides portraiture he also painted a range of religious and mythological subjects, sometimes on a vast scale.</a:t>
            </a:r>
          </a:p>
          <a:p>
            <a:r>
              <a:rPr lang="en-US" sz="2200" dirty="0">
                <a:latin typeface="Times New Roman" panose="02020603050405020304" pitchFamily="18" charset="0"/>
                <a:cs typeface="Times New Roman" panose="02020603050405020304" pitchFamily="18" charset="0"/>
              </a:rPr>
              <a:t>During a long and prolific career his work developed from traditional Renaissance imagery to increasingly energetic canvases which rejected balanced compositions and replaced them with asymmetry and dynamic subjects. Towards the end of his life, his work became darker and more impressionistic. He had a huge impact on his contemporaries and his canvases can be seen as forerunners of the emotional drama of Baroque art as well as influencing later innovators.</a:t>
            </a:r>
          </a:p>
          <a:p>
            <a:r>
              <a:rPr lang="en-US" sz="2200" dirty="0">
                <a:latin typeface="Times New Roman" panose="02020603050405020304" pitchFamily="18" charset="0"/>
                <a:cs typeface="Times New Roman" panose="02020603050405020304" pitchFamily="18" charset="0"/>
              </a:rPr>
              <a:t>He is known as a colorist not a draftsman. During the course of his long life, Titian’s artistic manner changed drastically but he retained a lifelong interest in color. Although his mature works may not contain the vivid, luminous tints of his early pieces, their loose brushwork and subtlety of tone are without precedent in the history of Western painting.</a:t>
            </a:r>
          </a:p>
          <a:p>
            <a:r>
              <a:rPr lang="en-US" sz="2200" dirty="0">
                <a:latin typeface="Times New Roman" panose="02020603050405020304" pitchFamily="18" charset="0"/>
                <a:cs typeface="Times New Roman" panose="02020603050405020304" pitchFamily="18" charset="0"/>
              </a:rPr>
              <a:t>Titian is known above all for his remarkable use of color; his painterly approach was highly influential well into the seventeenth century. Titian contributed to all of the major areas of Renaissance art, painting altarpieces, portraits, mythologies and pastoral landscapes with figures.</a:t>
            </a:r>
          </a:p>
        </p:txBody>
      </p:sp>
    </p:spTree>
    <p:extLst>
      <p:ext uri="{BB962C8B-B14F-4D97-AF65-F5344CB8AC3E}">
        <p14:creationId xmlns:p14="http://schemas.microsoft.com/office/powerpoint/2010/main" val="1466798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D5F9D-2350-4C32-A286-58099019AE84}"/>
              </a:ext>
            </a:extLst>
          </p:cNvPr>
          <p:cNvSpPr>
            <a:spLocks noGrp="1"/>
          </p:cNvSpPr>
          <p:nvPr>
            <p:ph type="title"/>
          </p:nvPr>
        </p:nvSpPr>
        <p:spPr>
          <a:xfrm>
            <a:off x="1616764" y="2147"/>
            <a:ext cx="8659356" cy="435177"/>
          </a:xfrm>
        </p:spPr>
        <p:txBody>
          <a:bodyPr/>
          <a:lstStyle/>
          <a:p>
            <a:pPr algn="ctr"/>
            <a:r>
              <a:rPr lang="en-US" sz="3200" dirty="0">
                <a:latin typeface="Times New Roman" panose="02020603050405020304" pitchFamily="18" charset="0"/>
                <a:cs typeface="Times New Roman" panose="02020603050405020304" pitchFamily="18" charset="0"/>
              </a:rPr>
              <a:t>Characteristic Features</a:t>
            </a:r>
          </a:p>
        </p:txBody>
      </p:sp>
      <p:sp>
        <p:nvSpPr>
          <p:cNvPr id="3" name="Content Placeholder 2">
            <a:extLst>
              <a:ext uri="{FF2B5EF4-FFF2-40B4-BE49-F238E27FC236}">
                <a16:creationId xmlns:a16="http://schemas.microsoft.com/office/drawing/2014/main" id="{81469F70-D5ED-4F6A-A62A-BB3C2108295A}"/>
              </a:ext>
            </a:extLst>
          </p:cNvPr>
          <p:cNvSpPr>
            <a:spLocks noGrp="1"/>
          </p:cNvSpPr>
          <p:nvPr>
            <p:ph idx="1"/>
          </p:nvPr>
        </p:nvSpPr>
        <p:spPr>
          <a:xfrm>
            <a:off x="0" y="834887"/>
            <a:ext cx="12138991" cy="5963478"/>
          </a:xfrm>
        </p:spPr>
        <p:txBody>
          <a:bodyPr>
            <a:noAutofit/>
          </a:bodyPr>
          <a:lstStyle/>
          <a:p>
            <a:r>
              <a:rPr lang="en-US" sz="2200" dirty="0">
                <a:latin typeface="Times New Roman" panose="02020603050405020304" pitchFamily="18" charset="0"/>
                <a:cs typeface="Times New Roman" panose="02020603050405020304" pitchFamily="18" charset="0"/>
              </a:rPr>
              <a:t>Titian’s bold application of color made him legendary, primarily in his earlier work which was achieved by him through seeking out rare pigments which were then utilized in their richest and most saturated form. Not only this, he carefully balanced each color to create a harmonious overall impression. </a:t>
            </a:r>
          </a:p>
          <a:p>
            <a:r>
              <a:rPr lang="en-US" sz="2200" dirty="0">
                <a:latin typeface="Times New Roman" panose="02020603050405020304" pitchFamily="18" charset="0"/>
                <a:cs typeface="Times New Roman" panose="02020603050405020304" pitchFamily="18" charset="0"/>
              </a:rPr>
              <a:t>He also focused on the effect of light on color application lighting effects, including chiaroscuro, to emphasize contrasting hues. Through this focus he created the distinction between Venetian and Florentine art, Renaissance artists in Florence and Rome believed that line was paramount (the principal feature), whereas the Venetian Renaissance style was defined by color and led by Titian.</a:t>
            </a:r>
          </a:p>
          <a:p>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A good painter needs only three colors: black, white and red</a:t>
            </a:r>
            <a:r>
              <a:rPr lang="en-US" sz="2200" dirty="0">
                <a:latin typeface="Times New Roman" panose="02020603050405020304" pitchFamily="18" charset="0"/>
                <a:cs typeface="Times New Roman" panose="02020603050405020304" pitchFamily="18" charset="0"/>
              </a:rPr>
              <a:t>” said by Titian.</a:t>
            </a:r>
          </a:p>
          <a:p>
            <a:r>
              <a:rPr lang="en-US" sz="2200" dirty="0">
                <a:latin typeface="Times New Roman" panose="02020603050405020304" pitchFamily="18" charset="0"/>
                <a:cs typeface="Times New Roman" panose="02020603050405020304" pitchFamily="18" charset="0"/>
              </a:rPr>
              <a:t>His style and bold application of colors left significant influence on the three most influential post-Renaissance artists, namely Velazquez, Rubens and Rembrandt. </a:t>
            </a:r>
          </a:p>
          <a:p>
            <a:r>
              <a:rPr lang="en-US" sz="2200" dirty="0">
                <a:latin typeface="Times New Roman" panose="02020603050405020304" pitchFamily="18" charset="0"/>
                <a:cs typeface="Times New Roman" panose="02020603050405020304" pitchFamily="18" charset="0"/>
              </a:rPr>
              <a:t>The artist’s later work is characterized by loose brush strokes and an expressive application of paint and it is likely that, at times, he used his fingers as well as brushes to apply and blend paint. While painting in this manner, Titian created a fluidity that lent a greater sense of movement and emotion to his work and was unique amongst his peers.</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6676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D5F9D-2350-4C32-A286-58099019AE84}"/>
              </a:ext>
            </a:extLst>
          </p:cNvPr>
          <p:cNvSpPr>
            <a:spLocks noGrp="1"/>
          </p:cNvSpPr>
          <p:nvPr>
            <p:ph type="title"/>
          </p:nvPr>
        </p:nvSpPr>
        <p:spPr>
          <a:xfrm>
            <a:off x="1616764" y="2147"/>
            <a:ext cx="8659356" cy="435177"/>
          </a:xfrm>
        </p:spPr>
        <p:txBody>
          <a:bodyPr/>
          <a:lstStyle/>
          <a:p>
            <a:pPr algn="ctr"/>
            <a:r>
              <a:rPr lang="en-US" sz="3200" dirty="0">
                <a:latin typeface="Times New Roman" panose="02020603050405020304" pitchFamily="18" charset="0"/>
                <a:cs typeface="Times New Roman" panose="02020603050405020304" pitchFamily="18" charset="0"/>
              </a:rPr>
              <a:t>Characteristic Features</a:t>
            </a:r>
          </a:p>
        </p:txBody>
      </p:sp>
      <p:sp>
        <p:nvSpPr>
          <p:cNvPr id="3" name="Content Placeholder 2">
            <a:extLst>
              <a:ext uri="{FF2B5EF4-FFF2-40B4-BE49-F238E27FC236}">
                <a16:creationId xmlns:a16="http://schemas.microsoft.com/office/drawing/2014/main" id="{81469F70-D5ED-4F6A-A62A-BB3C2108295A}"/>
              </a:ext>
            </a:extLst>
          </p:cNvPr>
          <p:cNvSpPr>
            <a:spLocks noGrp="1"/>
          </p:cNvSpPr>
          <p:nvPr>
            <p:ph idx="1"/>
          </p:nvPr>
        </p:nvSpPr>
        <p:spPr>
          <a:xfrm>
            <a:off x="0" y="834887"/>
            <a:ext cx="12138991" cy="5963477"/>
          </a:xfrm>
        </p:spPr>
        <p:txBody>
          <a:bodyPr>
            <a:noAutofit/>
          </a:bodyPr>
          <a:lstStyle/>
          <a:p>
            <a:r>
              <a:rPr lang="en-US" sz="2200" dirty="0">
                <a:latin typeface="Times New Roman" panose="02020603050405020304" pitchFamily="18" charset="0"/>
                <a:cs typeface="Times New Roman" panose="02020603050405020304" pitchFamily="18" charset="0"/>
              </a:rPr>
              <a:t>Titian worked almost exclusively in oil, which was a new technique at the start of his career. The medium allowed him to build up a series of glazes to depict the appearance and texture of the human form with an accuracy, delicacy, and softness which was innovative. </a:t>
            </a:r>
          </a:p>
          <a:p>
            <a:r>
              <a:rPr lang="en-US" sz="2200" dirty="0">
                <a:latin typeface="Times New Roman" panose="02020603050405020304" pitchFamily="18" charset="0"/>
                <a:cs typeface="Times New Roman" panose="02020603050405020304" pitchFamily="18" charset="0"/>
              </a:rPr>
              <a:t>In 1590 the art theorist Giovanni </a:t>
            </a:r>
            <a:r>
              <a:rPr lang="en-US" sz="2200" dirty="0" err="1">
                <a:latin typeface="Times New Roman" panose="02020603050405020304" pitchFamily="18" charset="0"/>
                <a:cs typeface="Times New Roman" panose="02020603050405020304" pitchFamily="18" charset="0"/>
              </a:rPr>
              <a:t>Lomazzo</a:t>
            </a:r>
            <a:r>
              <a:rPr lang="en-US" sz="2200" dirty="0">
                <a:latin typeface="Times New Roman" panose="02020603050405020304" pitchFamily="18" charset="0"/>
                <a:cs typeface="Times New Roman" panose="02020603050405020304" pitchFamily="18" charset="0"/>
              </a:rPr>
              <a:t> called Titian, “</a:t>
            </a:r>
            <a:r>
              <a:rPr lang="en-US" sz="2200" b="1" i="1" dirty="0">
                <a:latin typeface="Times New Roman" panose="02020603050405020304" pitchFamily="18" charset="0"/>
                <a:cs typeface="Times New Roman" panose="02020603050405020304" pitchFamily="18" charset="0"/>
              </a:rPr>
              <a:t>the sun amidst small stars not only among the Italians but all the painters of the world</a:t>
            </a:r>
            <a:r>
              <a:rPr lang="en-US" sz="2200" dirty="0">
                <a:latin typeface="Times New Roman" panose="02020603050405020304" pitchFamily="18" charset="0"/>
                <a:cs typeface="Times New Roman" panose="02020603050405020304" pitchFamily="18" charset="0"/>
              </a:rPr>
              <a:t>” and masters such as Rubens, Rembrandt, and Tintoretto show a debt to Titian in terms of composition, color and use of looser brushstrokes. This influence extended well into the seventeenth century with Marco Boschini writing in 1674, nearly a hundred years after Titian's death, that:</a:t>
            </a:r>
          </a:p>
          <a:p>
            <a:pPr marL="0" indent="0" algn="ctr">
              <a:buNone/>
            </a:pPr>
            <a:r>
              <a:rPr lang="en-US" sz="2200" dirty="0">
                <a:latin typeface="Times New Roman" panose="02020603050405020304" pitchFamily="18" charset="0"/>
                <a:cs typeface="Times New Roman" panose="02020603050405020304" pitchFamily="18" charset="0"/>
              </a:rPr>
              <a:t>“</a:t>
            </a:r>
            <a:r>
              <a:rPr lang="en-US" sz="2200" b="1" i="1" dirty="0">
                <a:latin typeface="Times New Roman" panose="02020603050405020304" pitchFamily="18" charset="0"/>
                <a:cs typeface="Times New Roman" panose="02020603050405020304" pitchFamily="18" charset="0"/>
              </a:rPr>
              <a:t>Titian truly was the most excellent of those who painted: because his brushes always gave birth to expressions of life</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His religious compositions cover the full range of emotion from the charm of his youthful </a:t>
            </a:r>
            <a:r>
              <a:rPr lang="en-US" sz="2200" dirty="0" err="1">
                <a:latin typeface="Times New Roman" panose="02020603050405020304" pitchFamily="18" charset="0"/>
                <a:cs typeface="Times New Roman" panose="02020603050405020304" pitchFamily="18" charset="0"/>
              </a:rPr>
              <a:t>Madonnas</a:t>
            </a:r>
            <a:r>
              <a:rPr lang="en-US" sz="2200" dirty="0">
                <a:latin typeface="Times New Roman" panose="02020603050405020304" pitchFamily="18" charset="0"/>
                <a:cs typeface="Times New Roman" panose="02020603050405020304" pitchFamily="18" charset="0"/>
              </a:rPr>
              <a:t> to the tragic depths of the late </a:t>
            </a:r>
            <a:r>
              <a:rPr lang="en-US" sz="2200" i="1" dirty="0">
                <a:latin typeface="Times New Roman" panose="02020603050405020304" pitchFamily="18" charset="0"/>
                <a:cs typeface="Times New Roman" panose="02020603050405020304" pitchFamily="18" charset="0"/>
              </a:rPr>
              <a:t>Crucifixion</a:t>
            </a:r>
            <a:r>
              <a:rPr lang="en-US" sz="2200" dirty="0">
                <a:latin typeface="Times New Roman" panose="02020603050405020304" pitchFamily="18" charset="0"/>
                <a:cs typeface="Times New Roman" panose="02020603050405020304" pitchFamily="18" charset="0"/>
              </a:rPr>
              <a:t> and the </a:t>
            </a:r>
            <a:r>
              <a:rPr lang="en-US" sz="2200" i="1" dirty="0">
                <a:latin typeface="Times New Roman" panose="02020603050405020304" pitchFamily="18" charset="0"/>
                <a:cs typeface="Times New Roman" panose="02020603050405020304" pitchFamily="18" charset="0"/>
              </a:rPr>
              <a:t>Entombment</a:t>
            </a:r>
            <a:r>
              <a:rPr lang="en-US" sz="2200" dirty="0">
                <a:latin typeface="Times New Roman" panose="02020603050405020304" pitchFamily="18" charset="0"/>
                <a:cs typeface="Times New Roman" panose="02020603050405020304" pitchFamily="18" charset="0"/>
              </a:rPr>
              <a:t>.</a:t>
            </a:r>
          </a:p>
          <a:p>
            <a:pPr marL="0" indent="0">
              <a:buNone/>
            </a:pPr>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363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BB874-5412-4545-8265-594CDD3C4ED0}"/>
              </a:ext>
            </a:extLst>
          </p:cNvPr>
          <p:cNvSpPr>
            <a:spLocks noGrp="1"/>
          </p:cNvSpPr>
          <p:nvPr>
            <p:ph type="title"/>
          </p:nvPr>
        </p:nvSpPr>
        <p:spPr>
          <a:xfrm>
            <a:off x="1683026" y="94909"/>
            <a:ext cx="8381060" cy="514691"/>
          </a:xfrm>
        </p:spPr>
        <p:txBody>
          <a:bodyPr/>
          <a:lstStyle/>
          <a:p>
            <a:pPr algn="ctr"/>
            <a:r>
              <a:rPr lang="en-US" sz="3200" dirty="0">
                <a:latin typeface="Times New Roman" panose="02020603050405020304" pitchFamily="18" charset="0"/>
                <a:cs typeface="Times New Roman" panose="02020603050405020304" pitchFamily="18" charset="0"/>
              </a:rPr>
              <a:t>Pastoral Concert (1509)</a:t>
            </a:r>
          </a:p>
        </p:txBody>
      </p:sp>
      <p:pic>
        <p:nvPicPr>
          <p:cNvPr id="7" name="Content Placeholder 6">
            <a:extLst>
              <a:ext uri="{FF2B5EF4-FFF2-40B4-BE49-F238E27FC236}">
                <a16:creationId xmlns:a16="http://schemas.microsoft.com/office/drawing/2014/main" id="{E570735A-905C-4A06-81BD-E1147F9CC142}"/>
              </a:ext>
            </a:extLst>
          </p:cNvPr>
          <p:cNvPicPr>
            <a:picLocks noGrp="1" noChangeAspect="1"/>
          </p:cNvPicPr>
          <p:nvPr>
            <p:ph idx="1"/>
          </p:nvPr>
        </p:nvPicPr>
        <p:blipFill>
          <a:blip r:embed="rId2"/>
          <a:stretch>
            <a:fillRect/>
          </a:stretch>
        </p:blipFill>
        <p:spPr>
          <a:xfrm>
            <a:off x="2454485" y="755810"/>
            <a:ext cx="7299115" cy="5876905"/>
          </a:xfrm>
        </p:spPr>
      </p:pic>
    </p:spTree>
    <p:extLst>
      <p:ext uri="{BB962C8B-B14F-4D97-AF65-F5344CB8AC3E}">
        <p14:creationId xmlns:p14="http://schemas.microsoft.com/office/powerpoint/2010/main" val="3776213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BB874-5412-4545-8265-594CDD3C4ED0}"/>
              </a:ext>
            </a:extLst>
          </p:cNvPr>
          <p:cNvSpPr>
            <a:spLocks noGrp="1"/>
          </p:cNvSpPr>
          <p:nvPr>
            <p:ph type="title"/>
          </p:nvPr>
        </p:nvSpPr>
        <p:spPr>
          <a:xfrm>
            <a:off x="1683026" y="94909"/>
            <a:ext cx="8381060" cy="514691"/>
          </a:xfrm>
        </p:spPr>
        <p:txBody>
          <a:bodyPr/>
          <a:lstStyle/>
          <a:p>
            <a:pPr algn="ctr"/>
            <a:r>
              <a:rPr lang="en-US" sz="3200" dirty="0">
                <a:latin typeface="Times New Roman" panose="02020603050405020304" pitchFamily="18" charset="0"/>
                <a:cs typeface="Times New Roman" panose="02020603050405020304" pitchFamily="18" charset="0"/>
              </a:rPr>
              <a:t>Sacred and Profane Love (1514)</a:t>
            </a:r>
          </a:p>
        </p:txBody>
      </p:sp>
      <p:pic>
        <p:nvPicPr>
          <p:cNvPr id="5" name="Content Placeholder 4">
            <a:extLst>
              <a:ext uri="{FF2B5EF4-FFF2-40B4-BE49-F238E27FC236}">
                <a16:creationId xmlns:a16="http://schemas.microsoft.com/office/drawing/2014/main" id="{7FC5646D-5203-4533-9C03-39B510DAA85A}"/>
              </a:ext>
            </a:extLst>
          </p:cNvPr>
          <p:cNvPicPr>
            <a:picLocks noGrp="1" noChangeAspect="1"/>
          </p:cNvPicPr>
          <p:nvPr>
            <p:ph idx="1"/>
          </p:nvPr>
        </p:nvPicPr>
        <p:blipFill>
          <a:blip r:embed="rId2"/>
          <a:stretch>
            <a:fillRect/>
          </a:stretch>
        </p:blipFill>
        <p:spPr>
          <a:xfrm>
            <a:off x="260661" y="1272209"/>
            <a:ext cx="11686955" cy="4638260"/>
          </a:xfrm>
        </p:spPr>
      </p:pic>
    </p:spTree>
    <p:extLst>
      <p:ext uri="{BB962C8B-B14F-4D97-AF65-F5344CB8AC3E}">
        <p14:creationId xmlns:p14="http://schemas.microsoft.com/office/powerpoint/2010/main" val="28682133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342</TotalTime>
  <Words>1342</Words>
  <Application>Microsoft Office PowerPoint</Application>
  <PresentationFormat>Widescreen</PresentationFormat>
  <Paragraphs>45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Century Gothic</vt:lpstr>
      <vt:lpstr>Times New Roman</vt:lpstr>
      <vt:lpstr>Wingdings 3</vt:lpstr>
      <vt:lpstr>Ion</vt:lpstr>
      <vt:lpstr>TITIAN (1488/90-1576) </vt:lpstr>
      <vt:lpstr>Self Portrait</vt:lpstr>
      <vt:lpstr>PowerPoint Presentation</vt:lpstr>
      <vt:lpstr>TITIAN</vt:lpstr>
      <vt:lpstr>TITIAN</vt:lpstr>
      <vt:lpstr>Characteristic Features</vt:lpstr>
      <vt:lpstr>Characteristic Features</vt:lpstr>
      <vt:lpstr>Pastoral Concert (1509)</vt:lpstr>
      <vt:lpstr>Sacred and Profane Love (1514)</vt:lpstr>
      <vt:lpstr>The Assumption of the Virgin (1516-1518)</vt:lpstr>
      <vt:lpstr>Venus of Urbino (1534)</vt:lpstr>
      <vt:lpstr>Portrait of Charles V at Horseback (1548)</vt:lpstr>
      <vt:lpstr>Venus and Adonis (1554)</vt:lpstr>
      <vt:lpstr>Pieta (1575-76)</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TITIAN </dc:title>
  <dc:creator>Admin</dc:creator>
  <cp:lastModifiedBy>Admin</cp:lastModifiedBy>
  <cp:revision>34</cp:revision>
  <dcterms:created xsi:type="dcterms:W3CDTF">2019-11-26T06:06:28Z</dcterms:created>
  <dcterms:modified xsi:type="dcterms:W3CDTF">2020-05-13T09:59:55Z</dcterms:modified>
</cp:coreProperties>
</file>